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1" r:id="rId14"/>
    <p:sldId id="285" r:id="rId15"/>
    <p:sldId id="268" r:id="rId16"/>
    <p:sldId id="284" r:id="rId17"/>
    <p:sldId id="286" r:id="rId18"/>
    <p:sldId id="287"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1318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3745056408"/>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29</a:t>
            </a:r>
            <a:r>
              <a:rPr lang="en-GB" sz="1400" baseline="30000" dirty="0"/>
              <a:t>th</a:t>
            </a:r>
            <a:r>
              <a:rPr lang="en-GB" sz="1400" dirty="0"/>
              <a:t> May, the number of deaths was highest in hospitals. The total number of deaths occurring in this week and registered by the 6</a:t>
            </a:r>
            <a:r>
              <a:rPr lang="en-GB" sz="1400" baseline="30000" dirty="0"/>
              <a:t>th</a:t>
            </a:r>
            <a:r>
              <a:rPr lang="en-GB" sz="1400" dirty="0"/>
              <a:t> June is 38.</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2"/>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1103707683"/>
              </p:ext>
            </p:extLst>
          </p:nvPr>
        </p:nvGraphicFramePr>
        <p:xfrm>
          <a:off x="370913" y="5163671"/>
          <a:ext cx="11405078" cy="1440327"/>
        </p:xfrm>
        <a:graphic>
          <a:graphicData uri="http://schemas.openxmlformats.org/drawingml/2006/table">
            <a:tbl>
              <a:tblPr/>
              <a:tblGrid>
                <a:gridCol w="651720">
                  <a:extLst>
                    <a:ext uri="{9D8B030D-6E8A-4147-A177-3AD203B41FA5}">
                      <a16:colId xmlns:a16="http://schemas.microsoft.com/office/drawing/2014/main" val="1998575075"/>
                    </a:ext>
                  </a:extLst>
                </a:gridCol>
                <a:gridCol w="488789">
                  <a:extLst>
                    <a:ext uri="{9D8B030D-6E8A-4147-A177-3AD203B41FA5}">
                      <a16:colId xmlns:a16="http://schemas.microsoft.com/office/drawing/2014/main" val="4082139058"/>
                    </a:ext>
                  </a:extLst>
                </a:gridCol>
                <a:gridCol w="488789">
                  <a:extLst>
                    <a:ext uri="{9D8B030D-6E8A-4147-A177-3AD203B41FA5}">
                      <a16:colId xmlns:a16="http://schemas.microsoft.com/office/drawing/2014/main" val="1877115370"/>
                    </a:ext>
                  </a:extLst>
                </a:gridCol>
                <a:gridCol w="488789">
                  <a:extLst>
                    <a:ext uri="{9D8B030D-6E8A-4147-A177-3AD203B41FA5}">
                      <a16:colId xmlns:a16="http://schemas.microsoft.com/office/drawing/2014/main" val="696609331"/>
                    </a:ext>
                  </a:extLst>
                </a:gridCol>
                <a:gridCol w="488789">
                  <a:extLst>
                    <a:ext uri="{9D8B030D-6E8A-4147-A177-3AD203B41FA5}">
                      <a16:colId xmlns:a16="http://schemas.microsoft.com/office/drawing/2014/main" val="945435690"/>
                    </a:ext>
                  </a:extLst>
                </a:gridCol>
                <a:gridCol w="488789">
                  <a:extLst>
                    <a:ext uri="{9D8B030D-6E8A-4147-A177-3AD203B41FA5}">
                      <a16:colId xmlns:a16="http://schemas.microsoft.com/office/drawing/2014/main" val="4099392816"/>
                    </a:ext>
                  </a:extLst>
                </a:gridCol>
                <a:gridCol w="488789">
                  <a:extLst>
                    <a:ext uri="{9D8B030D-6E8A-4147-A177-3AD203B41FA5}">
                      <a16:colId xmlns:a16="http://schemas.microsoft.com/office/drawing/2014/main" val="2492613715"/>
                    </a:ext>
                  </a:extLst>
                </a:gridCol>
                <a:gridCol w="488789">
                  <a:extLst>
                    <a:ext uri="{9D8B030D-6E8A-4147-A177-3AD203B41FA5}">
                      <a16:colId xmlns:a16="http://schemas.microsoft.com/office/drawing/2014/main" val="4065020466"/>
                    </a:ext>
                  </a:extLst>
                </a:gridCol>
                <a:gridCol w="488789">
                  <a:extLst>
                    <a:ext uri="{9D8B030D-6E8A-4147-A177-3AD203B41FA5}">
                      <a16:colId xmlns:a16="http://schemas.microsoft.com/office/drawing/2014/main" val="1865002551"/>
                    </a:ext>
                  </a:extLst>
                </a:gridCol>
                <a:gridCol w="488789">
                  <a:extLst>
                    <a:ext uri="{9D8B030D-6E8A-4147-A177-3AD203B41FA5}">
                      <a16:colId xmlns:a16="http://schemas.microsoft.com/office/drawing/2014/main" val="3813846355"/>
                    </a:ext>
                  </a:extLst>
                </a:gridCol>
                <a:gridCol w="488789">
                  <a:extLst>
                    <a:ext uri="{9D8B030D-6E8A-4147-A177-3AD203B41FA5}">
                      <a16:colId xmlns:a16="http://schemas.microsoft.com/office/drawing/2014/main" val="234630756"/>
                    </a:ext>
                  </a:extLst>
                </a:gridCol>
                <a:gridCol w="488789">
                  <a:extLst>
                    <a:ext uri="{9D8B030D-6E8A-4147-A177-3AD203B41FA5}">
                      <a16:colId xmlns:a16="http://schemas.microsoft.com/office/drawing/2014/main" val="3725478471"/>
                    </a:ext>
                  </a:extLst>
                </a:gridCol>
                <a:gridCol w="488789">
                  <a:extLst>
                    <a:ext uri="{9D8B030D-6E8A-4147-A177-3AD203B41FA5}">
                      <a16:colId xmlns:a16="http://schemas.microsoft.com/office/drawing/2014/main" val="2828013913"/>
                    </a:ext>
                  </a:extLst>
                </a:gridCol>
                <a:gridCol w="488789">
                  <a:extLst>
                    <a:ext uri="{9D8B030D-6E8A-4147-A177-3AD203B41FA5}">
                      <a16:colId xmlns:a16="http://schemas.microsoft.com/office/drawing/2014/main" val="2637868432"/>
                    </a:ext>
                  </a:extLst>
                </a:gridCol>
                <a:gridCol w="488789">
                  <a:extLst>
                    <a:ext uri="{9D8B030D-6E8A-4147-A177-3AD203B41FA5}">
                      <a16:colId xmlns:a16="http://schemas.microsoft.com/office/drawing/2014/main" val="1956483777"/>
                    </a:ext>
                  </a:extLst>
                </a:gridCol>
                <a:gridCol w="488789">
                  <a:extLst>
                    <a:ext uri="{9D8B030D-6E8A-4147-A177-3AD203B41FA5}">
                      <a16:colId xmlns:a16="http://schemas.microsoft.com/office/drawing/2014/main" val="1653521048"/>
                    </a:ext>
                  </a:extLst>
                </a:gridCol>
                <a:gridCol w="488789">
                  <a:extLst>
                    <a:ext uri="{9D8B030D-6E8A-4147-A177-3AD203B41FA5}">
                      <a16:colId xmlns:a16="http://schemas.microsoft.com/office/drawing/2014/main" val="2665635879"/>
                    </a:ext>
                  </a:extLst>
                </a:gridCol>
                <a:gridCol w="488789">
                  <a:extLst>
                    <a:ext uri="{9D8B030D-6E8A-4147-A177-3AD203B41FA5}">
                      <a16:colId xmlns:a16="http://schemas.microsoft.com/office/drawing/2014/main" val="2210826613"/>
                    </a:ext>
                  </a:extLst>
                </a:gridCol>
                <a:gridCol w="488789">
                  <a:extLst>
                    <a:ext uri="{9D8B030D-6E8A-4147-A177-3AD203B41FA5}">
                      <a16:colId xmlns:a16="http://schemas.microsoft.com/office/drawing/2014/main" val="1066874851"/>
                    </a:ext>
                  </a:extLst>
                </a:gridCol>
                <a:gridCol w="488789">
                  <a:extLst>
                    <a:ext uri="{9D8B030D-6E8A-4147-A177-3AD203B41FA5}">
                      <a16:colId xmlns:a16="http://schemas.microsoft.com/office/drawing/2014/main" val="1570344299"/>
                    </a:ext>
                  </a:extLst>
                </a:gridCol>
                <a:gridCol w="488789">
                  <a:extLst>
                    <a:ext uri="{9D8B030D-6E8A-4147-A177-3AD203B41FA5}">
                      <a16:colId xmlns:a16="http://schemas.microsoft.com/office/drawing/2014/main" val="3799185299"/>
                    </a:ext>
                  </a:extLst>
                </a:gridCol>
                <a:gridCol w="488789">
                  <a:extLst>
                    <a:ext uri="{9D8B030D-6E8A-4147-A177-3AD203B41FA5}">
                      <a16:colId xmlns:a16="http://schemas.microsoft.com/office/drawing/2014/main" val="577733187"/>
                    </a:ext>
                  </a:extLst>
                </a:gridCol>
                <a:gridCol w="488789">
                  <a:extLst>
                    <a:ext uri="{9D8B030D-6E8A-4147-A177-3AD203B41FA5}">
                      <a16:colId xmlns:a16="http://schemas.microsoft.com/office/drawing/2014/main" val="285127147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783489" cy="307777"/>
          </a:xfrm>
          <a:prstGeom prst="rect">
            <a:avLst/>
          </a:prstGeom>
          <a:noFill/>
        </p:spPr>
        <p:txBody>
          <a:bodyPr wrap="none" rtlCol="0">
            <a:spAutoFit/>
          </a:bodyPr>
          <a:lstStyle/>
          <a:p>
            <a:r>
              <a:rPr lang="en-US" sz="1400" b="1" dirty="0"/>
              <a:t>All cause mortality; Brighton and Hove; week ending 29</a:t>
            </a:r>
            <a:r>
              <a:rPr lang="en-US" sz="1400" b="1" baseline="30000" dirty="0"/>
              <a:t>th</a:t>
            </a:r>
            <a:r>
              <a:rPr lang="en-US" sz="1400" b="1" dirty="0"/>
              <a:t>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771688408"/>
              </p:ext>
            </p:extLst>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Brighton and Hove has recorded 468 confirmed Covid-19 cases. This is 18.4%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a:t>
            </a:r>
            <a:r>
              <a:rPr lang="en-GB" sz="1400" baseline="30000" dirty="0">
                <a:solidFill>
                  <a:srgbClr val="FF0000"/>
                </a:solidFill>
              </a:rPr>
              <a:t>th</a:t>
            </a:r>
            <a:r>
              <a:rPr lang="en-GB" sz="1400" dirty="0">
                <a:solidFill>
                  <a:srgbClr val="FF0000"/>
                </a:solidFill>
              </a:rPr>
              <a:t>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51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40.2% of the 127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6" y="3683000"/>
            <a:ext cx="6773329"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6" y="508001"/>
            <a:ext cx="6773329"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704083212"/>
              </p:ext>
            </p:extLst>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90281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856957624"/>
              </p:ext>
            </p:extLst>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97180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2"/>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2"/>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2"/>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2"/>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749083367"/>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2925319304"/>
              </p:ext>
            </p:extLst>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3273219345"/>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12113</TotalTime>
  <Words>4458</Words>
  <Application>Microsoft Macintosh PowerPoint</Application>
  <PresentationFormat>Widescreen</PresentationFormat>
  <Paragraphs>1145</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162</cp:revision>
  <dcterms:created xsi:type="dcterms:W3CDTF">2020-04-23T12:41:56Z</dcterms:created>
  <dcterms:modified xsi:type="dcterms:W3CDTF">2020-06-09T10:04:16Z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